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2" r:id="rId5"/>
    <p:sldId id="263" r:id="rId6"/>
    <p:sldId id="265" r:id="rId7"/>
    <p:sldId id="266"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18BB6-EF3A-47D2-A7B4-0B508DC79BDE}"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12453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18BB6-EF3A-47D2-A7B4-0B508DC79BDE}"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159473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18BB6-EF3A-47D2-A7B4-0B508DC79BDE}"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375031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18BB6-EF3A-47D2-A7B4-0B508DC79BDE}"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188932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18BB6-EF3A-47D2-A7B4-0B508DC79BDE}"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27272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18BB6-EF3A-47D2-A7B4-0B508DC79BDE}"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3046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18BB6-EF3A-47D2-A7B4-0B508DC79BDE}" type="datetimeFigureOut">
              <a:rPr lang="en-GB" smtClean="0"/>
              <a:t>23/02/2022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40009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18BB6-EF3A-47D2-A7B4-0B508DC79BDE}" type="datetimeFigureOut">
              <a:rPr lang="en-GB" smtClean="0"/>
              <a:t>23/02/2022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332689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8BB6-EF3A-47D2-A7B4-0B508DC79BDE}" type="datetimeFigureOut">
              <a:rPr lang="en-GB" smtClean="0"/>
              <a:t>23/02/2022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294402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18BB6-EF3A-47D2-A7B4-0B508DC79BDE}"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56499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18BB6-EF3A-47D2-A7B4-0B508DC79BDE}"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BF7A8-2237-423C-A423-28B3A0627C63}" type="slidenum">
              <a:rPr lang="en-GB" smtClean="0"/>
              <a:t>‹#›</a:t>
            </a:fld>
            <a:endParaRPr lang="en-GB"/>
          </a:p>
        </p:txBody>
      </p:sp>
    </p:spTree>
    <p:extLst>
      <p:ext uri="{BB962C8B-B14F-4D97-AF65-F5344CB8AC3E}">
        <p14:creationId xmlns:p14="http://schemas.microsoft.com/office/powerpoint/2010/main" val="32032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8BB6-EF3A-47D2-A7B4-0B508DC79BDE}" type="datetimeFigureOut">
              <a:rPr lang="en-GB" smtClean="0"/>
              <a:t>23/02/2022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BF7A8-2237-423C-A423-28B3A0627C63}" type="slidenum">
              <a:rPr lang="en-GB" smtClean="0"/>
              <a:t>‹#›</a:t>
            </a:fld>
            <a:endParaRPr lang="en-GB"/>
          </a:p>
        </p:txBody>
      </p:sp>
    </p:spTree>
    <p:extLst>
      <p:ext uri="{BB962C8B-B14F-4D97-AF65-F5344CB8AC3E}">
        <p14:creationId xmlns:p14="http://schemas.microsoft.com/office/powerpoint/2010/main" val="125836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0630" cy="6858000"/>
          </a:xfrm>
          <a:prstGeom prst="rect">
            <a:avLst/>
          </a:prstGeom>
        </p:spPr>
      </p:pic>
    </p:spTree>
    <p:extLst>
      <p:ext uri="{BB962C8B-B14F-4D97-AF65-F5344CB8AC3E}">
        <p14:creationId xmlns:p14="http://schemas.microsoft.com/office/powerpoint/2010/main" val="64378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9631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701" y="0"/>
            <a:ext cx="9000000" cy="5040000"/>
          </a:xfrm>
          <a:prstGeom prst="rect">
            <a:avLst/>
          </a:prstGeom>
        </p:spPr>
      </p:pic>
      <p:sp>
        <p:nvSpPr>
          <p:cNvPr id="14" name="TextBox 13"/>
          <p:cNvSpPr txBox="1"/>
          <p:nvPr/>
        </p:nvSpPr>
        <p:spPr>
          <a:xfrm>
            <a:off x="121920" y="3448157"/>
            <a:ext cx="3368040" cy="3139321"/>
          </a:xfrm>
          <a:prstGeom prst="rect">
            <a:avLst/>
          </a:prstGeom>
          <a:noFill/>
        </p:spPr>
        <p:txBody>
          <a:bodyPr wrap="square" rtlCol="0">
            <a:spAutoFit/>
          </a:bodyPr>
          <a:lstStyle/>
          <a:p>
            <a:r>
              <a:rPr lang="en-GB" dirty="0" smtClean="0">
                <a:latin typeface="Sassoon" panose="02000503040000090004" pitchFamily="2" charset="0"/>
              </a:rPr>
              <a:t>Although there were lots of people living in various places around the world in ancient times, some of the first and most significant groups of people, known as ‘civilisations’, were found in this area. </a:t>
            </a:r>
          </a:p>
          <a:p>
            <a:r>
              <a:rPr lang="en-GB" dirty="0" smtClean="0">
                <a:latin typeface="Sassoon" panose="02000503040000090004" pitchFamily="2" charset="0"/>
              </a:rPr>
              <a:t>They were all located near to rivers. Why do you think that might be?</a:t>
            </a:r>
            <a:endParaRPr lang="en-GB" dirty="0">
              <a:latin typeface="Sassoon" panose="02000503040000090004" pitchFamily="2" charset="0"/>
            </a:endParaRPr>
          </a:p>
        </p:txBody>
      </p:sp>
      <p:sp>
        <p:nvSpPr>
          <p:cNvPr id="15" name="Oval 14"/>
          <p:cNvSpPr/>
          <p:nvPr/>
        </p:nvSpPr>
        <p:spPr>
          <a:xfrm>
            <a:off x="6095999" y="1104900"/>
            <a:ext cx="3893820" cy="1356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32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539" y="1825625"/>
            <a:ext cx="6502922" cy="435133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96312"/>
          </a:xfrm>
          <a:prstGeom prst="rect">
            <a:avLst/>
          </a:prstGeom>
        </p:spPr>
      </p:pic>
      <p:sp>
        <p:nvSpPr>
          <p:cNvPr id="5" name="TextBox 4"/>
          <p:cNvSpPr txBox="1"/>
          <p:nvPr/>
        </p:nvSpPr>
        <p:spPr>
          <a:xfrm>
            <a:off x="4411980" y="205003"/>
            <a:ext cx="3368040" cy="553998"/>
          </a:xfrm>
          <a:prstGeom prst="rect">
            <a:avLst/>
          </a:prstGeom>
          <a:noFill/>
        </p:spPr>
        <p:txBody>
          <a:bodyPr wrap="square" rtlCol="0">
            <a:spAutoFit/>
          </a:bodyPr>
          <a:lstStyle/>
          <a:p>
            <a:pPr algn="ctr"/>
            <a:r>
              <a:rPr lang="en-GB" sz="3000" b="1" u="sng" dirty="0" smtClean="0">
                <a:latin typeface="Sassoon" panose="02000503040000090004" pitchFamily="2" charset="0"/>
              </a:rPr>
              <a:t>Warm-up Task</a:t>
            </a:r>
            <a:endParaRPr lang="en-GB" sz="3000" b="1" u="sng" dirty="0">
              <a:latin typeface="Sassoon" panose="02000503040000090004" pitchFamily="2" charset="0"/>
            </a:endParaRPr>
          </a:p>
        </p:txBody>
      </p:sp>
      <p:sp>
        <p:nvSpPr>
          <p:cNvPr id="6" name="TextBox 5"/>
          <p:cNvSpPr txBox="1"/>
          <p:nvPr/>
        </p:nvSpPr>
        <p:spPr>
          <a:xfrm>
            <a:off x="74557" y="980827"/>
            <a:ext cx="8198296" cy="1200329"/>
          </a:xfrm>
          <a:prstGeom prst="rect">
            <a:avLst/>
          </a:prstGeom>
          <a:noFill/>
        </p:spPr>
        <p:txBody>
          <a:bodyPr wrap="square" rtlCol="0">
            <a:spAutoFit/>
          </a:bodyPr>
          <a:lstStyle/>
          <a:p>
            <a:r>
              <a:rPr lang="en-GB" dirty="0" smtClean="0">
                <a:latin typeface="Sassoon" panose="02000503040000090004" pitchFamily="2" charset="0"/>
              </a:rPr>
              <a:t>You are going to start a new civilisation on an undiscovered island.</a:t>
            </a:r>
          </a:p>
          <a:p>
            <a:endParaRPr lang="en-GB" dirty="0">
              <a:latin typeface="Sassoon" panose="02000503040000090004" pitchFamily="2" charset="0"/>
            </a:endParaRPr>
          </a:p>
          <a:p>
            <a:r>
              <a:rPr lang="en-GB" dirty="0" smtClean="0">
                <a:latin typeface="Sassoon" panose="02000503040000090004" pitchFamily="2" charset="0"/>
              </a:rPr>
              <a:t>What do you think you would need to make a ‘successful’ civilisation? </a:t>
            </a:r>
          </a:p>
          <a:p>
            <a:endParaRPr lang="en-GB" dirty="0">
              <a:latin typeface="Sassoon" panose="02000503040000090004" pitchFamily="2" charset="0"/>
            </a:endParaRPr>
          </a:p>
        </p:txBody>
      </p:sp>
      <p:pic>
        <p:nvPicPr>
          <p:cNvPr id="10" name="Picture 9"/>
          <p:cNvPicPr>
            <a:picLocks noChangeAspect="1"/>
          </p:cNvPicPr>
          <p:nvPr/>
        </p:nvPicPr>
        <p:blipFill>
          <a:blip r:embed="rId4"/>
          <a:stretch>
            <a:fillRect/>
          </a:stretch>
        </p:blipFill>
        <p:spPr>
          <a:xfrm>
            <a:off x="7789737" y="855297"/>
            <a:ext cx="4047180" cy="2708113"/>
          </a:xfrm>
          <a:prstGeom prst="rect">
            <a:avLst/>
          </a:prstGeom>
        </p:spPr>
      </p:pic>
      <p:sp>
        <p:nvSpPr>
          <p:cNvPr id="11" name="TextBox 10"/>
          <p:cNvSpPr txBox="1"/>
          <p:nvPr/>
        </p:nvSpPr>
        <p:spPr>
          <a:xfrm>
            <a:off x="4551185" y="4492419"/>
            <a:ext cx="4001413" cy="338554"/>
          </a:xfrm>
          <a:prstGeom prst="rect">
            <a:avLst/>
          </a:prstGeom>
          <a:noFill/>
        </p:spPr>
        <p:txBody>
          <a:bodyPr wrap="square" rtlCol="0">
            <a:spAutoFit/>
          </a:bodyPr>
          <a:lstStyle/>
          <a:p>
            <a:r>
              <a:rPr lang="en-GB" sz="1600" dirty="0" smtClean="0">
                <a:latin typeface="Sassoon" panose="02000503040000090004" pitchFamily="2" charset="0"/>
              </a:rPr>
              <a:t>Develop ways to farm/feed yourself</a:t>
            </a:r>
            <a:endParaRPr lang="en-GB" sz="1600" dirty="0">
              <a:latin typeface="Sassoon" panose="02000503040000090004" pitchFamily="2" charset="0"/>
            </a:endParaRPr>
          </a:p>
        </p:txBody>
      </p:sp>
      <p:sp>
        <p:nvSpPr>
          <p:cNvPr id="12" name="TextBox 11"/>
          <p:cNvSpPr txBox="1"/>
          <p:nvPr/>
        </p:nvSpPr>
        <p:spPr>
          <a:xfrm>
            <a:off x="1984330" y="2427526"/>
            <a:ext cx="4420416" cy="369332"/>
          </a:xfrm>
          <a:prstGeom prst="rect">
            <a:avLst/>
          </a:prstGeom>
          <a:noFill/>
        </p:spPr>
        <p:txBody>
          <a:bodyPr wrap="square" rtlCol="0">
            <a:spAutoFit/>
          </a:bodyPr>
          <a:lstStyle/>
          <a:p>
            <a:pPr algn="ctr"/>
            <a:r>
              <a:rPr lang="en-GB" b="1" u="sng" dirty="0" smtClean="0">
                <a:latin typeface="Sassoon" panose="02000503040000090004" pitchFamily="2" charset="0"/>
              </a:rPr>
              <a:t>You can only choose 5 of these things:</a:t>
            </a:r>
            <a:endParaRPr lang="en-GB" b="1" u="sng" dirty="0">
              <a:latin typeface="Sassoon" panose="02000503040000090004" pitchFamily="2" charset="0"/>
            </a:endParaRPr>
          </a:p>
        </p:txBody>
      </p:sp>
      <p:sp>
        <p:nvSpPr>
          <p:cNvPr id="13" name="TextBox 12"/>
          <p:cNvSpPr txBox="1"/>
          <p:nvPr/>
        </p:nvSpPr>
        <p:spPr>
          <a:xfrm>
            <a:off x="0" y="3352734"/>
            <a:ext cx="3331395" cy="584775"/>
          </a:xfrm>
          <a:prstGeom prst="rect">
            <a:avLst/>
          </a:prstGeom>
          <a:noFill/>
        </p:spPr>
        <p:txBody>
          <a:bodyPr wrap="square" rtlCol="0">
            <a:spAutoFit/>
          </a:bodyPr>
          <a:lstStyle/>
          <a:p>
            <a:r>
              <a:rPr lang="en-GB" sz="1600" dirty="0" smtClean="0">
                <a:latin typeface="Sassoon" panose="02000503040000090004" pitchFamily="2" charset="0"/>
              </a:rPr>
              <a:t>Develop maths to help build houses and buildings</a:t>
            </a:r>
            <a:endParaRPr lang="en-GB" sz="1600" dirty="0">
              <a:latin typeface="Sassoon" panose="02000503040000090004" pitchFamily="2" charset="0"/>
            </a:endParaRPr>
          </a:p>
        </p:txBody>
      </p:sp>
      <p:sp>
        <p:nvSpPr>
          <p:cNvPr id="14" name="TextBox 13"/>
          <p:cNvSpPr txBox="1"/>
          <p:nvPr/>
        </p:nvSpPr>
        <p:spPr>
          <a:xfrm>
            <a:off x="8707735" y="4765118"/>
            <a:ext cx="3331395" cy="584775"/>
          </a:xfrm>
          <a:prstGeom prst="rect">
            <a:avLst/>
          </a:prstGeom>
          <a:noFill/>
        </p:spPr>
        <p:txBody>
          <a:bodyPr wrap="square" rtlCol="0">
            <a:spAutoFit/>
          </a:bodyPr>
          <a:lstStyle/>
          <a:p>
            <a:r>
              <a:rPr lang="en-GB" sz="1600" dirty="0" smtClean="0">
                <a:latin typeface="Sassoon" panose="02000503040000090004" pitchFamily="2" charset="0"/>
              </a:rPr>
              <a:t>Develop writing so you can communicate with each other</a:t>
            </a:r>
            <a:endParaRPr lang="en-GB" sz="1600" dirty="0">
              <a:latin typeface="Sassoon" panose="02000503040000090004" pitchFamily="2" charset="0"/>
            </a:endParaRPr>
          </a:p>
        </p:txBody>
      </p:sp>
      <p:sp>
        <p:nvSpPr>
          <p:cNvPr id="15" name="TextBox 14"/>
          <p:cNvSpPr txBox="1"/>
          <p:nvPr/>
        </p:nvSpPr>
        <p:spPr>
          <a:xfrm>
            <a:off x="3903270" y="6129221"/>
            <a:ext cx="3331395" cy="584775"/>
          </a:xfrm>
          <a:prstGeom prst="rect">
            <a:avLst/>
          </a:prstGeom>
          <a:noFill/>
        </p:spPr>
        <p:txBody>
          <a:bodyPr wrap="square" rtlCol="0">
            <a:spAutoFit/>
          </a:bodyPr>
          <a:lstStyle/>
          <a:p>
            <a:r>
              <a:rPr lang="en-GB" sz="1600" dirty="0" smtClean="0">
                <a:latin typeface="Sassoon" panose="02000503040000090004" pitchFamily="2" charset="0"/>
              </a:rPr>
              <a:t>Create entertainment to keep people happy</a:t>
            </a:r>
            <a:endParaRPr lang="en-GB" sz="1600" dirty="0">
              <a:latin typeface="Sassoon" panose="02000503040000090004" pitchFamily="2" charset="0"/>
            </a:endParaRPr>
          </a:p>
        </p:txBody>
      </p:sp>
      <p:sp>
        <p:nvSpPr>
          <p:cNvPr id="16" name="TextBox 15"/>
          <p:cNvSpPr txBox="1"/>
          <p:nvPr/>
        </p:nvSpPr>
        <p:spPr>
          <a:xfrm>
            <a:off x="571875" y="4560190"/>
            <a:ext cx="3331395" cy="584775"/>
          </a:xfrm>
          <a:prstGeom prst="rect">
            <a:avLst/>
          </a:prstGeom>
          <a:noFill/>
        </p:spPr>
        <p:txBody>
          <a:bodyPr wrap="square" rtlCol="0">
            <a:spAutoFit/>
          </a:bodyPr>
          <a:lstStyle/>
          <a:p>
            <a:r>
              <a:rPr lang="en-GB" sz="1600" dirty="0" smtClean="0">
                <a:latin typeface="Sassoon" panose="02000503040000090004" pitchFamily="2" charset="0"/>
              </a:rPr>
              <a:t>Invent toilets and baths to keep people clean</a:t>
            </a:r>
            <a:endParaRPr lang="en-GB" sz="1600" dirty="0">
              <a:latin typeface="Sassoon" panose="02000503040000090004" pitchFamily="2" charset="0"/>
            </a:endParaRPr>
          </a:p>
        </p:txBody>
      </p:sp>
      <p:sp>
        <p:nvSpPr>
          <p:cNvPr id="17" name="TextBox 16"/>
          <p:cNvSpPr txBox="1"/>
          <p:nvPr/>
        </p:nvSpPr>
        <p:spPr>
          <a:xfrm>
            <a:off x="98472" y="5853797"/>
            <a:ext cx="3291774" cy="584775"/>
          </a:xfrm>
          <a:prstGeom prst="rect">
            <a:avLst/>
          </a:prstGeom>
          <a:noFill/>
        </p:spPr>
        <p:txBody>
          <a:bodyPr wrap="square" rtlCol="0">
            <a:spAutoFit/>
          </a:bodyPr>
          <a:lstStyle/>
          <a:p>
            <a:r>
              <a:rPr lang="en-GB" sz="1600" dirty="0" smtClean="0">
                <a:latin typeface="Sassoon" panose="02000503040000090004" pitchFamily="2" charset="0"/>
              </a:rPr>
              <a:t>Create a religion so that your gods can help you</a:t>
            </a:r>
            <a:endParaRPr lang="en-GB" sz="1600" dirty="0">
              <a:latin typeface="Sassoon" panose="02000503040000090004" pitchFamily="2" charset="0"/>
            </a:endParaRPr>
          </a:p>
        </p:txBody>
      </p:sp>
      <p:sp>
        <p:nvSpPr>
          <p:cNvPr id="18" name="TextBox 17"/>
          <p:cNvSpPr txBox="1"/>
          <p:nvPr/>
        </p:nvSpPr>
        <p:spPr>
          <a:xfrm>
            <a:off x="4205479" y="3315235"/>
            <a:ext cx="3291774" cy="830997"/>
          </a:xfrm>
          <a:prstGeom prst="rect">
            <a:avLst/>
          </a:prstGeom>
          <a:noFill/>
        </p:spPr>
        <p:txBody>
          <a:bodyPr wrap="square" rtlCol="0">
            <a:spAutoFit/>
          </a:bodyPr>
          <a:lstStyle/>
          <a:p>
            <a:r>
              <a:rPr lang="en-GB" sz="1600" dirty="0" smtClean="0">
                <a:latin typeface="Sassoon" panose="02000503040000090004" pitchFamily="2" charset="0"/>
              </a:rPr>
              <a:t>Spend time studying the body so that you can heal yourselves using medicine</a:t>
            </a:r>
            <a:endParaRPr lang="en-GB" sz="1600" dirty="0">
              <a:latin typeface="Sassoon" panose="02000503040000090004" pitchFamily="2" charset="0"/>
            </a:endParaRPr>
          </a:p>
        </p:txBody>
      </p:sp>
      <p:sp>
        <p:nvSpPr>
          <p:cNvPr id="19" name="TextBox 18"/>
          <p:cNvSpPr txBox="1"/>
          <p:nvPr/>
        </p:nvSpPr>
        <p:spPr>
          <a:xfrm>
            <a:off x="8801754" y="3745766"/>
            <a:ext cx="3291774" cy="584775"/>
          </a:xfrm>
          <a:prstGeom prst="rect">
            <a:avLst/>
          </a:prstGeom>
          <a:noFill/>
        </p:spPr>
        <p:txBody>
          <a:bodyPr wrap="square" rtlCol="0">
            <a:spAutoFit/>
          </a:bodyPr>
          <a:lstStyle/>
          <a:p>
            <a:r>
              <a:rPr lang="en-GB" sz="1600" dirty="0" smtClean="0">
                <a:latin typeface="Sassoon" panose="02000503040000090004" pitchFamily="2" charset="0"/>
              </a:rPr>
              <a:t>Create tools so that you can find more materials and make things</a:t>
            </a:r>
            <a:endParaRPr lang="en-GB" sz="1600" dirty="0">
              <a:latin typeface="Sassoon" panose="02000503040000090004" pitchFamily="2" charset="0"/>
            </a:endParaRPr>
          </a:p>
        </p:txBody>
      </p:sp>
      <p:sp>
        <p:nvSpPr>
          <p:cNvPr id="20" name="TextBox 19"/>
          <p:cNvSpPr txBox="1"/>
          <p:nvPr/>
        </p:nvSpPr>
        <p:spPr>
          <a:xfrm>
            <a:off x="7464928" y="6139508"/>
            <a:ext cx="4628600" cy="584775"/>
          </a:xfrm>
          <a:prstGeom prst="rect">
            <a:avLst/>
          </a:prstGeom>
          <a:noFill/>
        </p:spPr>
        <p:txBody>
          <a:bodyPr wrap="square" rtlCol="0">
            <a:spAutoFit/>
          </a:bodyPr>
          <a:lstStyle/>
          <a:p>
            <a:r>
              <a:rPr lang="en-GB" sz="1600" dirty="0" smtClean="0">
                <a:latin typeface="Sassoon" panose="02000503040000090004" pitchFamily="2" charset="0"/>
              </a:rPr>
              <a:t>Create a fair trading system so that you can gain other materials with others</a:t>
            </a:r>
            <a:endParaRPr lang="en-GB" sz="1600" dirty="0">
              <a:latin typeface="Sassoon" panose="02000503040000090004" pitchFamily="2" charset="0"/>
            </a:endParaRPr>
          </a:p>
        </p:txBody>
      </p:sp>
      <p:sp>
        <p:nvSpPr>
          <p:cNvPr id="21" name="TextBox 20"/>
          <p:cNvSpPr txBox="1"/>
          <p:nvPr/>
        </p:nvSpPr>
        <p:spPr>
          <a:xfrm>
            <a:off x="2969277" y="5028981"/>
            <a:ext cx="3331395" cy="830997"/>
          </a:xfrm>
          <a:prstGeom prst="rect">
            <a:avLst/>
          </a:prstGeom>
          <a:noFill/>
        </p:spPr>
        <p:txBody>
          <a:bodyPr wrap="square" rtlCol="0">
            <a:spAutoFit/>
          </a:bodyPr>
          <a:lstStyle/>
          <a:p>
            <a:r>
              <a:rPr lang="en-GB" sz="1600" dirty="0" smtClean="0">
                <a:latin typeface="Sassoon" panose="02000503040000090004" pitchFamily="2" charset="0"/>
              </a:rPr>
              <a:t>Develop a system of time so that people know when to work and when to sleep</a:t>
            </a:r>
            <a:endParaRPr lang="en-GB" sz="1600" dirty="0">
              <a:latin typeface="Sassoon" panose="02000503040000090004" pitchFamily="2" charset="0"/>
            </a:endParaRPr>
          </a:p>
        </p:txBody>
      </p:sp>
      <p:sp>
        <p:nvSpPr>
          <p:cNvPr id="22" name="TextBox 21"/>
          <p:cNvSpPr txBox="1"/>
          <p:nvPr/>
        </p:nvSpPr>
        <p:spPr>
          <a:xfrm>
            <a:off x="6869442" y="5409824"/>
            <a:ext cx="4001413" cy="584775"/>
          </a:xfrm>
          <a:prstGeom prst="rect">
            <a:avLst/>
          </a:prstGeom>
          <a:noFill/>
        </p:spPr>
        <p:txBody>
          <a:bodyPr wrap="square" rtlCol="0">
            <a:spAutoFit/>
          </a:bodyPr>
          <a:lstStyle/>
          <a:p>
            <a:r>
              <a:rPr lang="en-GB" sz="1600" dirty="0" smtClean="0">
                <a:latin typeface="Sassoon" panose="02000503040000090004" pitchFamily="2" charset="0"/>
              </a:rPr>
              <a:t>Create a form of government so everybody knows who is in charge</a:t>
            </a:r>
            <a:endParaRPr lang="en-GB" sz="1600" dirty="0">
              <a:latin typeface="Sassoon" panose="02000503040000090004" pitchFamily="2" charset="0"/>
            </a:endParaRPr>
          </a:p>
        </p:txBody>
      </p:sp>
    </p:spTree>
    <p:extLst>
      <p:ext uri="{BB962C8B-B14F-4D97-AF65-F5344CB8AC3E}">
        <p14:creationId xmlns:p14="http://schemas.microsoft.com/office/powerpoint/2010/main" val="42558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772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65125"/>
            <a:ext cx="12164123" cy="1712138"/>
          </a:xfrm>
          <a:prstGeom prst="rect">
            <a:avLst/>
          </a:prstGeom>
        </p:spPr>
      </p:pic>
      <p:pic>
        <p:nvPicPr>
          <p:cNvPr id="7" name="Picture 6"/>
          <p:cNvPicPr>
            <a:picLocks noChangeAspect="1"/>
          </p:cNvPicPr>
          <p:nvPr/>
        </p:nvPicPr>
        <p:blipFill>
          <a:blip r:embed="rId4">
            <a:clrChange>
              <a:clrFrom>
                <a:srgbClr val="FBFBFB">
                  <a:alpha val="99608"/>
                </a:srgbClr>
              </a:clrFrom>
              <a:clrTo>
                <a:srgbClr val="FBFBFB">
                  <a:alpha val="0"/>
                </a:srgbClr>
              </a:clrTo>
            </a:clrChange>
            <a:extLst>
              <a:ext uri="{28A0092B-C50C-407E-A947-70E740481C1C}">
                <a14:useLocalDpi xmlns:a14="http://schemas.microsoft.com/office/drawing/2010/main" val="0"/>
              </a:ext>
            </a:extLst>
          </a:blip>
          <a:stretch>
            <a:fillRect/>
          </a:stretch>
        </p:blipFill>
        <p:spPr>
          <a:xfrm>
            <a:off x="1601009" y="0"/>
            <a:ext cx="8989979" cy="5040000"/>
          </a:xfrm>
          <a:prstGeom prst="rect">
            <a:avLst/>
          </a:prstGeom>
        </p:spPr>
      </p:pic>
      <p:sp>
        <p:nvSpPr>
          <p:cNvPr id="10" name="TextBox 9"/>
          <p:cNvSpPr txBox="1"/>
          <p:nvPr/>
        </p:nvSpPr>
        <p:spPr>
          <a:xfrm>
            <a:off x="5698458" y="4548572"/>
            <a:ext cx="6479603" cy="1323439"/>
          </a:xfrm>
          <a:prstGeom prst="rect">
            <a:avLst/>
          </a:prstGeom>
          <a:noFill/>
        </p:spPr>
        <p:txBody>
          <a:bodyPr wrap="square" rtlCol="0">
            <a:spAutoFit/>
          </a:bodyPr>
          <a:lstStyle/>
          <a:p>
            <a:r>
              <a:rPr lang="en-GB" sz="1600" dirty="0" err="1" smtClean="0">
                <a:latin typeface="Sassoon" panose="02000503040000090004" pitchFamily="2" charset="0"/>
              </a:rPr>
              <a:t>Sumeria</a:t>
            </a:r>
            <a:r>
              <a:rPr lang="en-GB" sz="1600" dirty="0" smtClean="0">
                <a:latin typeface="Sassoon" panose="02000503040000090004" pitchFamily="2" charset="0"/>
              </a:rPr>
              <a:t> is thought to have some of the oldest cities in the world.</a:t>
            </a:r>
          </a:p>
          <a:p>
            <a:endParaRPr lang="en-GB" sz="1600" dirty="0">
              <a:latin typeface="Sassoon" panose="02000503040000090004" pitchFamily="2" charset="0"/>
            </a:endParaRPr>
          </a:p>
          <a:p>
            <a:r>
              <a:rPr lang="en-GB" sz="1600" dirty="0" smtClean="0">
                <a:latin typeface="Sassoon" panose="02000503040000090004" pitchFamily="2" charset="0"/>
              </a:rPr>
              <a:t>They also invented a form of writing to communicate with each other and are also thought to have invented time based around the number 60.</a:t>
            </a:r>
            <a:endParaRPr lang="en-GB" sz="1600" dirty="0">
              <a:latin typeface="Sassoon" panose="02000503040000090004" pitchFamily="2" charset="0"/>
            </a:endParaRPr>
          </a:p>
        </p:txBody>
      </p:sp>
      <p:sp>
        <p:nvSpPr>
          <p:cNvPr id="11" name="TextBox 10"/>
          <p:cNvSpPr txBox="1"/>
          <p:nvPr/>
        </p:nvSpPr>
        <p:spPr>
          <a:xfrm>
            <a:off x="7386637" y="4179240"/>
            <a:ext cx="1914525" cy="369332"/>
          </a:xfrm>
          <a:prstGeom prst="rect">
            <a:avLst/>
          </a:prstGeom>
          <a:noFill/>
        </p:spPr>
        <p:txBody>
          <a:bodyPr wrap="square" rtlCol="0">
            <a:spAutoFit/>
          </a:bodyPr>
          <a:lstStyle/>
          <a:p>
            <a:pPr algn="ctr"/>
            <a:r>
              <a:rPr lang="en-GB" b="1" u="sng" dirty="0" smtClean="0">
                <a:latin typeface="Sassoon" panose="02000503040000090004" pitchFamily="2" charset="0"/>
              </a:rPr>
              <a:t>Ancient Sumer</a:t>
            </a:r>
            <a:endParaRPr lang="en-GB" b="1" u="sng" dirty="0">
              <a:latin typeface="Sassoon" panose="02000503040000090004" pitchFamily="2" charset="0"/>
            </a:endParaRPr>
          </a:p>
        </p:txBody>
      </p:sp>
    </p:spTree>
    <p:extLst>
      <p:ext uri="{BB962C8B-B14F-4D97-AF65-F5344CB8AC3E}">
        <p14:creationId xmlns:p14="http://schemas.microsoft.com/office/powerpoint/2010/main" val="17033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65125"/>
            <a:ext cx="12164123" cy="17121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77263"/>
          </a:xfrm>
          <a:prstGeom prst="rect">
            <a:avLst/>
          </a:prstGeom>
        </p:spPr>
      </p:pic>
      <p:pic>
        <p:nvPicPr>
          <p:cNvPr id="9" name="Picture 8"/>
          <p:cNvPicPr>
            <a:picLocks noChangeAspect="1"/>
          </p:cNvPicPr>
          <p:nvPr/>
        </p:nvPicPr>
        <p:blipFill>
          <a:blip r:embed="rId4">
            <a:clrChange>
              <a:clrFrom>
                <a:srgbClr val="FBFBFB">
                  <a:alpha val="99608"/>
                </a:srgbClr>
              </a:clrFrom>
              <a:clrTo>
                <a:srgbClr val="FBFBFB">
                  <a:alpha val="0"/>
                </a:srgbClr>
              </a:clrTo>
            </a:clrChange>
            <a:extLst>
              <a:ext uri="{28A0092B-C50C-407E-A947-70E740481C1C}">
                <a14:useLocalDpi xmlns:a14="http://schemas.microsoft.com/office/drawing/2010/main" val="0"/>
              </a:ext>
            </a:extLst>
          </a:blip>
          <a:stretch>
            <a:fillRect/>
          </a:stretch>
        </p:blipFill>
        <p:spPr>
          <a:xfrm>
            <a:off x="1601009" y="-2"/>
            <a:ext cx="8989979" cy="50400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4887" t="34161" r="40353" b="56196"/>
          <a:stretch/>
        </p:blipFill>
        <p:spPr>
          <a:xfrm>
            <a:off x="6540843" y="1721708"/>
            <a:ext cx="428368" cy="48603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557372"/>
            <a:ext cx="12164119" cy="2319891"/>
          </a:xfrm>
          <a:prstGeom prst="rect">
            <a:avLst/>
          </a:prstGeom>
        </p:spPr>
      </p:pic>
      <p:sp>
        <p:nvSpPr>
          <p:cNvPr id="11" name="TextBox 10"/>
          <p:cNvSpPr txBox="1"/>
          <p:nvPr/>
        </p:nvSpPr>
        <p:spPr>
          <a:xfrm>
            <a:off x="6911546" y="4548572"/>
            <a:ext cx="5356653" cy="1169551"/>
          </a:xfrm>
          <a:prstGeom prst="rect">
            <a:avLst/>
          </a:prstGeom>
          <a:noFill/>
        </p:spPr>
        <p:txBody>
          <a:bodyPr wrap="square" rtlCol="0">
            <a:spAutoFit/>
          </a:bodyPr>
          <a:lstStyle/>
          <a:p>
            <a:r>
              <a:rPr lang="en-GB" sz="1400" dirty="0" smtClean="0">
                <a:latin typeface="Sassoon" panose="02000503040000090004" pitchFamily="2" charset="0"/>
              </a:rPr>
              <a:t>The Ancient Egyptians invented a form of writing known as hieroglyphics. This was a set of special symbols and pictures.</a:t>
            </a:r>
          </a:p>
          <a:p>
            <a:r>
              <a:rPr lang="en-GB" sz="1400" dirty="0" smtClean="0">
                <a:latin typeface="Sassoon" panose="02000503040000090004" pitchFamily="2" charset="0"/>
              </a:rPr>
              <a:t>They also managed to build enormous pyramids out of stone without the use of modern cranes. Medicine was also important to them. </a:t>
            </a:r>
            <a:endParaRPr lang="en-GB" sz="1400" dirty="0">
              <a:latin typeface="Sassoon" panose="02000503040000090004" pitchFamily="2" charset="0"/>
            </a:endParaRPr>
          </a:p>
        </p:txBody>
      </p:sp>
      <p:sp>
        <p:nvSpPr>
          <p:cNvPr id="12" name="TextBox 11"/>
          <p:cNvSpPr txBox="1"/>
          <p:nvPr/>
        </p:nvSpPr>
        <p:spPr>
          <a:xfrm>
            <a:off x="7386637" y="4179240"/>
            <a:ext cx="1914525" cy="369332"/>
          </a:xfrm>
          <a:prstGeom prst="rect">
            <a:avLst/>
          </a:prstGeom>
          <a:noFill/>
        </p:spPr>
        <p:txBody>
          <a:bodyPr wrap="square" rtlCol="0">
            <a:spAutoFit/>
          </a:bodyPr>
          <a:lstStyle/>
          <a:p>
            <a:pPr algn="ctr"/>
            <a:r>
              <a:rPr lang="en-GB" b="1" u="sng" dirty="0" smtClean="0">
                <a:latin typeface="Sassoon" panose="02000503040000090004" pitchFamily="2" charset="0"/>
              </a:rPr>
              <a:t>Ancient Egypt</a:t>
            </a:r>
            <a:endParaRPr lang="en-GB" b="1" u="sng" dirty="0">
              <a:latin typeface="Sassoon" panose="02000503040000090004" pitchFamily="2" charset="0"/>
            </a:endParaRPr>
          </a:p>
        </p:txBody>
      </p:sp>
    </p:spTree>
    <p:extLst>
      <p:ext uri="{BB962C8B-B14F-4D97-AF65-F5344CB8AC3E}">
        <p14:creationId xmlns:p14="http://schemas.microsoft.com/office/powerpoint/2010/main" val="4331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77263"/>
          </a:xfrm>
          <a:prstGeom prst="rect">
            <a:avLst/>
          </a:prstGeom>
        </p:spPr>
      </p:pic>
      <p:pic>
        <p:nvPicPr>
          <p:cNvPr id="9" name="Picture 8"/>
          <p:cNvPicPr>
            <a:picLocks noChangeAspect="1"/>
          </p:cNvPicPr>
          <p:nvPr/>
        </p:nvPicPr>
        <p:blipFill>
          <a:blip r:embed="rId3">
            <a:clrChange>
              <a:clrFrom>
                <a:srgbClr val="FBFBFB">
                  <a:alpha val="99608"/>
                </a:srgbClr>
              </a:clrFrom>
              <a:clrTo>
                <a:srgbClr val="FBFBFB">
                  <a:alpha val="0"/>
                </a:srgbClr>
              </a:clrTo>
            </a:clrChange>
            <a:extLst>
              <a:ext uri="{28A0092B-C50C-407E-A947-70E740481C1C}">
                <a14:useLocalDpi xmlns:a14="http://schemas.microsoft.com/office/drawing/2010/main" val="0"/>
              </a:ext>
            </a:extLst>
          </a:blip>
          <a:stretch>
            <a:fillRect/>
          </a:stretch>
        </p:blipFill>
        <p:spPr>
          <a:xfrm>
            <a:off x="1601009" y="0"/>
            <a:ext cx="8989979" cy="50400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4887" t="34161" r="40353" b="56196"/>
          <a:stretch/>
        </p:blipFill>
        <p:spPr>
          <a:xfrm>
            <a:off x="6540843" y="1721708"/>
            <a:ext cx="428368" cy="486033"/>
          </a:xfrm>
          <a:prstGeom prst="rect">
            <a:avLst/>
          </a:prstGeom>
        </p:spPr>
      </p:pic>
      <p:pic>
        <p:nvPicPr>
          <p:cNvPr id="3" name="Picture 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6643" b="43000" l="69360" r="73000"/>
                    </a14:imgEffect>
                  </a14:imgLayer>
                </a14:imgProps>
              </a:ext>
              <a:ext uri="{28A0092B-C50C-407E-A947-70E740481C1C}">
                <a14:useLocalDpi xmlns:a14="http://schemas.microsoft.com/office/drawing/2010/main" val="0"/>
              </a:ext>
            </a:extLst>
          </a:blip>
          <a:srcRect l="69551" t="36616" r="27110" b="56958"/>
          <a:stretch/>
        </p:blipFill>
        <p:spPr>
          <a:xfrm>
            <a:off x="7860506" y="1845468"/>
            <a:ext cx="300514" cy="323851"/>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 y="3977980"/>
            <a:ext cx="12159299" cy="2899281"/>
          </a:xfrm>
          <a:prstGeom prst="rect">
            <a:avLst/>
          </a:prstGeom>
        </p:spPr>
      </p:pic>
      <p:sp>
        <p:nvSpPr>
          <p:cNvPr id="12" name="TextBox 11"/>
          <p:cNvSpPr txBox="1"/>
          <p:nvPr/>
        </p:nvSpPr>
        <p:spPr>
          <a:xfrm>
            <a:off x="6870357" y="4548572"/>
            <a:ext cx="5321643" cy="1323439"/>
          </a:xfrm>
          <a:prstGeom prst="rect">
            <a:avLst/>
          </a:prstGeom>
          <a:noFill/>
        </p:spPr>
        <p:txBody>
          <a:bodyPr wrap="square" rtlCol="0">
            <a:spAutoFit/>
          </a:bodyPr>
          <a:lstStyle/>
          <a:p>
            <a:r>
              <a:rPr lang="en-GB" sz="1600" dirty="0" smtClean="0">
                <a:latin typeface="Sassoon" panose="02000503040000090004" pitchFamily="2" charset="0"/>
              </a:rPr>
              <a:t>The civilisation found in the Indus Valley were incredibly careful when planning their towns and were some of the first to really take public health seriously.</a:t>
            </a:r>
          </a:p>
          <a:p>
            <a:r>
              <a:rPr lang="en-GB" sz="1600" dirty="0" smtClean="0">
                <a:latin typeface="Sassoon" panose="02000503040000090004" pitchFamily="2" charset="0"/>
              </a:rPr>
              <a:t>They also had their own form of writing, but it has been very hard to translate it.</a:t>
            </a:r>
            <a:endParaRPr lang="en-GB" sz="1600" dirty="0">
              <a:latin typeface="Sassoon" panose="02000503040000090004" pitchFamily="2" charset="0"/>
            </a:endParaRPr>
          </a:p>
        </p:txBody>
      </p:sp>
      <p:sp>
        <p:nvSpPr>
          <p:cNvPr id="13" name="TextBox 12"/>
          <p:cNvSpPr txBox="1"/>
          <p:nvPr/>
        </p:nvSpPr>
        <p:spPr>
          <a:xfrm>
            <a:off x="7386637" y="4179240"/>
            <a:ext cx="1914525" cy="369332"/>
          </a:xfrm>
          <a:prstGeom prst="rect">
            <a:avLst/>
          </a:prstGeom>
          <a:noFill/>
        </p:spPr>
        <p:txBody>
          <a:bodyPr wrap="square" rtlCol="0">
            <a:spAutoFit/>
          </a:bodyPr>
          <a:lstStyle/>
          <a:p>
            <a:pPr algn="ctr"/>
            <a:r>
              <a:rPr lang="en-GB" b="1" u="sng" dirty="0" smtClean="0">
                <a:latin typeface="Sassoon" panose="02000503040000090004" pitchFamily="2" charset="0"/>
              </a:rPr>
              <a:t>Indus Valley</a:t>
            </a:r>
            <a:endParaRPr lang="en-GB" b="1" u="sng" dirty="0">
              <a:latin typeface="Sassoon" panose="02000503040000090004" pitchFamily="2" charset="0"/>
            </a:endParaRPr>
          </a:p>
        </p:txBody>
      </p:sp>
    </p:spTree>
    <p:extLst>
      <p:ext uri="{BB962C8B-B14F-4D97-AF65-F5344CB8AC3E}">
        <p14:creationId xmlns:p14="http://schemas.microsoft.com/office/powerpoint/2010/main" val="40648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77263"/>
          </a:xfrm>
          <a:prstGeom prst="rect">
            <a:avLst/>
          </a:prstGeom>
        </p:spPr>
      </p:pic>
      <p:pic>
        <p:nvPicPr>
          <p:cNvPr id="9" name="Picture 8"/>
          <p:cNvPicPr>
            <a:picLocks noChangeAspect="1"/>
          </p:cNvPicPr>
          <p:nvPr/>
        </p:nvPicPr>
        <p:blipFill>
          <a:blip r:embed="rId3">
            <a:clrChange>
              <a:clrFrom>
                <a:srgbClr val="FBFBFB">
                  <a:alpha val="99608"/>
                </a:srgbClr>
              </a:clrFrom>
              <a:clrTo>
                <a:srgbClr val="FBFBFB">
                  <a:alpha val="0"/>
                </a:srgbClr>
              </a:clrTo>
            </a:clrChange>
            <a:extLst>
              <a:ext uri="{28A0092B-C50C-407E-A947-70E740481C1C}">
                <a14:useLocalDpi xmlns:a14="http://schemas.microsoft.com/office/drawing/2010/main" val="0"/>
              </a:ext>
            </a:extLst>
          </a:blip>
          <a:stretch>
            <a:fillRect/>
          </a:stretch>
        </p:blipFill>
        <p:spPr>
          <a:xfrm>
            <a:off x="1601009" y="0"/>
            <a:ext cx="8989979" cy="50400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4887" t="34161" r="40353" b="56196"/>
          <a:stretch/>
        </p:blipFill>
        <p:spPr>
          <a:xfrm>
            <a:off x="6540843" y="1721708"/>
            <a:ext cx="428368" cy="486033"/>
          </a:xfrm>
          <a:prstGeom prst="rect">
            <a:avLst/>
          </a:prstGeom>
        </p:spPr>
      </p:pic>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8786" b="38643" l="81400" r="88080"/>
                    </a14:imgEffect>
                  </a14:imgLayer>
                </a14:imgProps>
              </a:ext>
              <a:ext uri="{28A0092B-C50C-407E-A947-70E740481C1C}">
                <a14:useLocalDpi xmlns:a14="http://schemas.microsoft.com/office/drawing/2010/main" val="0"/>
              </a:ext>
            </a:extLst>
          </a:blip>
          <a:srcRect l="81349" t="28821" r="11824" b="61210"/>
          <a:stretch/>
        </p:blipFill>
        <p:spPr>
          <a:xfrm>
            <a:off x="8903494" y="1452563"/>
            <a:ext cx="614362" cy="50244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976833"/>
            <a:ext cx="12164117" cy="2900430"/>
          </a:xfrm>
          <a:prstGeom prst="rect">
            <a:avLst/>
          </a:prstGeom>
        </p:spPr>
      </p:pic>
      <p:sp>
        <p:nvSpPr>
          <p:cNvPr id="11" name="TextBox 10"/>
          <p:cNvSpPr txBox="1"/>
          <p:nvPr/>
        </p:nvSpPr>
        <p:spPr>
          <a:xfrm>
            <a:off x="6903308" y="4548572"/>
            <a:ext cx="5302631" cy="1246495"/>
          </a:xfrm>
          <a:prstGeom prst="rect">
            <a:avLst/>
          </a:prstGeom>
          <a:noFill/>
        </p:spPr>
        <p:txBody>
          <a:bodyPr wrap="square" rtlCol="0">
            <a:spAutoFit/>
          </a:bodyPr>
          <a:lstStyle/>
          <a:p>
            <a:r>
              <a:rPr lang="en-GB" sz="1500" dirty="0" smtClean="0">
                <a:latin typeface="Sassoon" panose="02000503040000090004" pitchFamily="2" charset="0"/>
              </a:rPr>
              <a:t>The Shang Dynasty helped China grow and develop by creating a system of writing that has changed very little since its creation. They also created a strong structure in government. Their adoption of bronze for use in war also helped them take control of large parts of China.</a:t>
            </a:r>
            <a:endParaRPr lang="en-GB" sz="1500" dirty="0">
              <a:latin typeface="Sassoon" panose="02000503040000090004" pitchFamily="2" charset="0"/>
            </a:endParaRPr>
          </a:p>
        </p:txBody>
      </p:sp>
      <p:sp>
        <p:nvSpPr>
          <p:cNvPr id="7" name="TextBox 6"/>
          <p:cNvSpPr txBox="1"/>
          <p:nvPr/>
        </p:nvSpPr>
        <p:spPr>
          <a:xfrm>
            <a:off x="7386637" y="4179240"/>
            <a:ext cx="1914525" cy="369332"/>
          </a:xfrm>
          <a:prstGeom prst="rect">
            <a:avLst/>
          </a:prstGeom>
          <a:noFill/>
        </p:spPr>
        <p:txBody>
          <a:bodyPr wrap="square" rtlCol="0">
            <a:spAutoFit/>
          </a:bodyPr>
          <a:lstStyle/>
          <a:p>
            <a:pPr algn="ctr"/>
            <a:r>
              <a:rPr lang="en-GB" b="1" u="sng" dirty="0" smtClean="0">
                <a:latin typeface="Sassoon" panose="02000503040000090004" pitchFamily="2" charset="0"/>
              </a:rPr>
              <a:t>Shang Dynasty</a:t>
            </a:r>
            <a:endParaRPr lang="en-GB" b="1" u="sng" dirty="0">
              <a:latin typeface="Sassoon" panose="02000503040000090004" pitchFamily="2" charset="0"/>
            </a:endParaRPr>
          </a:p>
        </p:txBody>
      </p:sp>
      <p:pic>
        <p:nvPicPr>
          <p:cNvPr id="13" name="Picture 1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6643" b="43000" l="69360" r="73000"/>
                    </a14:imgEffect>
                  </a14:imgLayer>
                </a14:imgProps>
              </a:ext>
              <a:ext uri="{28A0092B-C50C-407E-A947-70E740481C1C}">
                <a14:useLocalDpi xmlns:a14="http://schemas.microsoft.com/office/drawing/2010/main" val="0"/>
              </a:ext>
            </a:extLst>
          </a:blip>
          <a:srcRect l="69551" t="36616" r="27110" b="56958"/>
          <a:stretch/>
        </p:blipFill>
        <p:spPr>
          <a:xfrm>
            <a:off x="7860506" y="1845468"/>
            <a:ext cx="300514" cy="323851"/>
          </a:xfrm>
          <a:prstGeom prst="rect">
            <a:avLst/>
          </a:prstGeom>
        </p:spPr>
      </p:pic>
    </p:spTree>
    <p:extLst>
      <p:ext uri="{BB962C8B-B14F-4D97-AF65-F5344CB8AC3E}">
        <p14:creationId xmlns:p14="http://schemas.microsoft.com/office/powerpoint/2010/main" val="4691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772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76833"/>
            <a:ext cx="12164117" cy="2900430"/>
          </a:xfrm>
          <a:prstGeom prst="rect">
            <a:avLst/>
          </a:prstGeom>
        </p:spPr>
      </p:pic>
      <p:sp>
        <p:nvSpPr>
          <p:cNvPr id="9" name="TextBox 8"/>
          <p:cNvSpPr txBox="1"/>
          <p:nvPr/>
        </p:nvSpPr>
        <p:spPr>
          <a:xfrm>
            <a:off x="213963" y="1076856"/>
            <a:ext cx="7091712" cy="430887"/>
          </a:xfrm>
          <a:prstGeom prst="rect">
            <a:avLst/>
          </a:prstGeom>
          <a:noFill/>
        </p:spPr>
        <p:txBody>
          <a:bodyPr wrap="square" rtlCol="0">
            <a:spAutoFit/>
          </a:bodyPr>
          <a:lstStyle/>
          <a:p>
            <a:r>
              <a:rPr lang="en-GB" sz="2100" dirty="0" smtClean="0">
                <a:latin typeface="Sassoon" panose="02000503040000090004" pitchFamily="2" charset="0"/>
              </a:rPr>
              <a:t>Can we see anything that links these civilisations?</a:t>
            </a:r>
            <a:endParaRPr lang="en-GB" sz="2100" dirty="0">
              <a:latin typeface="Sassoon" panose="02000503040000090004" pitchFamily="2" charset="0"/>
            </a:endParaRPr>
          </a:p>
        </p:txBody>
      </p:sp>
      <p:sp>
        <p:nvSpPr>
          <p:cNvPr id="10" name="TextBox 9"/>
          <p:cNvSpPr txBox="1"/>
          <p:nvPr/>
        </p:nvSpPr>
        <p:spPr>
          <a:xfrm>
            <a:off x="3840607" y="159690"/>
            <a:ext cx="4367213" cy="553998"/>
          </a:xfrm>
          <a:prstGeom prst="rect">
            <a:avLst/>
          </a:prstGeom>
          <a:noFill/>
        </p:spPr>
        <p:txBody>
          <a:bodyPr wrap="square" rtlCol="0">
            <a:spAutoFit/>
          </a:bodyPr>
          <a:lstStyle/>
          <a:p>
            <a:pPr algn="ctr"/>
            <a:r>
              <a:rPr lang="en-GB" sz="3000" b="1" u="sng" dirty="0" smtClean="0">
                <a:latin typeface="Sassoon" panose="02000503040000090004" pitchFamily="2" charset="0"/>
              </a:rPr>
              <a:t>Ancient Civilisations</a:t>
            </a:r>
            <a:endParaRPr lang="en-GB" sz="3000" b="1" u="sng" dirty="0">
              <a:latin typeface="Sassoon" panose="02000503040000090004" pitchFamily="2" charset="0"/>
            </a:endParaRPr>
          </a:p>
        </p:txBody>
      </p:sp>
      <p:sp>
        <p:nvSpPr>
          <p:cNvPr id="11" name="TextBox 10"/>
          <p:cNvSpPr txBox="1"/>
          <p:nvPr/>
        </p:nvSpPr>
        <p:spPr>
          <a:xfrm>
            <a:off x="213963" y="2203751"/>
            <a:ext cx="7091712" cy="430887"/>
          </a:xfrm>
          <a:prstGeom prst="rect">
            <a:avLst/>
          </a:prstGeom>
          <a:noFill/>
        </p:spPr>
        <p:txBody>
          <a:bodyPr wrap="square" rtlCol="0">
            <a:spAutoFit/>
          </a:bodyPr>
          <a:lstStyle/>
          <a:p>
            <a:r>
              <a:rPr lang="en-GB" sz="2100" dirty="0" smtClean="0">
                <a:latin typeface="Sassoon" panose="02000503040000090004" pitchFamily="2" charset="0"/>
              </a:rPr>
              <a:t>What do you notice about the time periods?</a:t>
            </a:r>
            <a:endParaRPr lang="en-GB" sz="2100" dirty="0">
              <a:latin typeface="Sassoon" panose="02000503040000090004" pitchFamily="2" charset="0"/>
            </a:endParaRPr>
          </a:p>
        </p:txBody>
      </p:sp>
      <p:pic>
        <p:nvPicPr>
          <p:cNvPr id="13" name="Picture 12"/>
          <p:cNvPicPr>
            <a:picLocks noChangeAspect="1"/>
          </p:cNvPicPr>
          <p:nvPr/>
        </p:nvPicPr>
        <p:blipFill>
          <a:blip r:embed="rId4">
            <a:clrChange>
              <a:clrFrom>
                <a:srgbClr val="FBFBFB">
                  <a:alpha val="99608"/>
                </a:srgbClr>
              </a:clrFrom>
              <a:clrTo>
                <a:srgbClr val="FBFBFB">
                  <a:alpha val="0"/>
                </a:srgbClr>
              </a:clrTo>
            </a:clrChange>
            <a:extLst>
              <a:ext uri="{28A0092B-C50C-407E-A947-70E740481C1C}">
                <a14:useLocalDpi xmlns:a14="http://schemas.microsoft.com/office/drawing/2010/main" val="0"/>
              </a:ext>
            </a:extLst>
          </a:blip>
          <a:stretch>
            <a:fillRect/>
          </a:stretch>
        </p:blipFill>
        <p:spPr>
          <a:xfrm>
            <a:off x="6584730" y="713688"/>
            <a:ext cx="5338844" cy="2993085"/>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54887" t="34161" r="40353" b="56196"/>
          <a:stretch/>
        </p:blipFill>
        <p:spPr>
          <a:xfrm>
            <a:off x="9523520" y="1730623"/>
            <a:ext cx="254394" cy="288639"/>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9551" t="36710" r="27110" b="57195"/>
          <a:stretch/>
        </p:blipFill>
        <p:spPr>
          <a:xfrm>
            <a:off x="10315266" y="1805990"/>
            <a:ext cx="178465" cy="182426"/>
          </a:xfrm>
          <a:prstGeom prst="rect">
            <a:avLst/>
          </a:prstGeom>
        </p:spPr>
      </p:pic>
      <p:pic>
        <p:nvPicPr>
          <p:cNvPr id="16" name="Picture 1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8786" b="38643" l="81400" r="88080"/>
                    </a14:imgEffect>
                  </a14:imgLayer>
                </a14:imgProps>
              </a:ext>
              <a:ext uri="{28A0092B-C50C-407E-A947-70E740481C1C}">
                <a14:useLocalDpi xmlns:a14="http://schemas.microsoft.com/office/drawing/2010/main" val="0"/>
              </a:ext>
            </a:extLst>
          </a:blip>
          <a:srcRect l="81349" t="28821" r="11824" b="61210"/>
          <a:stretch/>
        </p:blipFill>
        <p:spPr>
          <a:xfrm>
            <a:off x="10921361" y="1576559"/>
            <a:ext cx="364849" cy="298384"/>
          </a:xfrm>
          <a:prstGeom prst="rect">
            <a:avLst/>
          </a:prstGeom>
        </p:spPr>
      </p:pic>
      <p:sp>
        <p:nvSpPr>
          <p:cNvPr id="18" name="TextBox 17"/>
          <p:cNvSpPr txBox="1"/>
          <p:nvPr/>
        </p:nvSpPr>
        <p:spPr>
          <a:xfrm>
            <a:off x="213963" y="3378376"/>
            <a:ext cx="7091712" cy="430887"/>
          </a:xfrm>
          <a:prstGeom prst="rect">
            <a:avLst/>
          </a:prstGeom>
          <a:noFill/>
        </p:spPr>
        <p:txBody>
          <a:bodyPr wrap="square" rtlCol="0">
            <a:spAutoFit/>
          </a:bodyPr>
          <a:lstStyle/>
          <a:p>
            <a:r>
              <a:rPr lang="en-GB" sz="2100" dirty="0" smtClean="0">
                <a:latin typeface="Sassoon" panose="02000503040000090004" pitchFamily="2" charset="0"/>
              </a:rPr>
              <a:t>Do you think they had any impact on today’s world?</a:t>
            </a:r>
            <a:endParaRPr lang="en-GB" sz="2100" dirty="0">
              <a:latin typeface="Sassoon" panose="02000503040000090004" pitchFamily="2" charset="0"/>
            </a:endParaRPr>
          </a:p>
        </p:txBody>
      </p:sp>
      <p:sp>
        <p:nvSpPr>
          <p:cNvPr id="19" name="TextBox 18"/>
          <p:cNvSpPr txBox="1"/>
          <p:nvPr/>
        </p:nvSpPr>
        <p:spPr>
          <a:xfrm>
            <a:off x="6993924" y="4488352"/>
            <a:ext cx="5115312" cy="1015663"/>
          </a:xfrm>
          <a:prstGeom prst="rect">
            <a:avLst/>
          </a:prstGeom>
          <a:noFill/>
        </p:spPr>
        <p:txBody>
          <a:bodyPr wrap="square" rtlCol="0">
            <a:spAutoFit/>
          </a:bodyPr>
          <a:lstStyle/>
          <a:p>
            <a:pPr algn="just"/>
            <a:r>
              <a:rPr lang="en-GB" sz="2000" dirty="0" smtClean="0">
                <a:latin typeface="Sassoon" panose="02000503040000090004" pitchFamily="2" charset="0"/>
              </a:rPr>
              <a:t>Now use the information sheet to find out some quick facts about each civilisation and to help you answer the questions.</a:t>
            </a:r>
            <a:endParaRPr lang="en-GB" sz="2000" dirty="0">
              <a:latin typeface="Sassoon" panose="02000503040000090004" pitchFamily="2" charset="0"/>
            </a:endParaRPr>
          </a:p>
        </p:txBody>
      </p:sp>
    </p:spTree>
    <p:extLst>
      <p:ext uri="{BB962C8B-B14F-4D97-AF65-F5344CB8AC3E}">
        <p14:creationId xmlns:p14="http://schemas.microsoft.com/office/powerpoint/2010/main" val="5220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TotalTime>
  <Words>451</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Sassoon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Glenn Carter</cp:lastModifiedBy>
  <cp:revision>48</cp:revision>
  <dcterms:created xsi:type="dcterms:W3CDTF">2019-03-15T20:54:06Z</dcterms:created>
  <dcterms:modified xsi:type="dcterms:W3CDTF">2022-02-23T21:10:03Z</dcterms:modified>
</cp:coreProperties>
</file>