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100" d="100"/>
          <a:sy n="100" d="100"/>
        </p:scale>
        <p:origin x="990"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D8DC7A-E7E3-4356-AFE7-531B7C265C8C}"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422567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8DC7A-E7E3-4356-AFE7-531B7C265C8C}"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180386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8DC7A-E7E3-4356-AFE7-531B7C265C8C}"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265071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8DC7A-E7E3-4356-AFE7-531B7C265C8C}"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30038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8DC7A-E7E3-4356-AFE7-531B7C265C8C}" type="datetimeFigureOut">
              <a:rPr lang="en-GB" smtClean="0"/>
              <a:t>18/04/2019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4261482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D8DC7A-E7E3-4356-AFE7-531B7C265C8C}" type="datetimeFigureOut">
              <a:rPr lang="en-GB" smtClean="0"/>
              <a:t>18/04/2019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222016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D8DC7A-E7E3-4356-AFE7-531B7C265C8C}" type="datetimeFigureOut">
              <a:rPr lang="en-GB" smtClean="0"/>
              <a:t>18/04/2019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386987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D8DC7A-E7E3-4356-AFE7-531B7C265C8C}" type="datetimeFigureOut">
              <a:rPr lang="en-GB" smtClean="0"/>
              <a:t>18/04/2019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343506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8DC7A-E7E3-4356-AFE7-531B7C265C8C}" type="datetimeFigureOut">
              <a:rPr lang="en-GB" smtClean="0"/>
              <a:t>18/04/2019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263897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8DC7A-E7E3-4356-AFE7-531B7C265C8C}" type="datetimeFigureOut">
              <a:rPr lang="en-GB" smtClean="0"/>
              <a:t>18/04/2019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82162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8DC7A-E7E3-4356-AFE7-531B7C265C8C}" type="datetimeFigureOut">
              <a:rPr lang="en-GB" smtClean="0"/>
              <a:t>18/04/2019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33CED1-A132-44BF-984B-F686C54DE903}" type="slidenum">
              <a:rPr lang="en-GB" smtClean="0"/>
              <a:t>‹#›</a:t>
            </a:fld>
            <a:endParaRPr lang="en-GB"/>
          </a:p>
        </p:txBody>
      </p:sp>
    </p:spTree>
    <p:extLst>
      <p:ext uri="{BB962C8B-B14F-4D97-AF65-F5344CB8AC3E}">
        <p14:creationId xmlns:p14="http://schemas.microsoft.com/office/powerpoint/2010/main" val="83265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8DC7A-E7E3-4356-AFE7-531B7C265C8C}" type="datetimeFigureOut">
              <a:rPr lang="en-GB" smtClean="0"/>
              <a:t>18/04/2019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3CED1-A132-44BF-984B-F686C54DE903}" type="slidenum">
              <a:rPr lang="en-GB" smtClean="0"/>
              <a:t>‹#›</a:t>
            </a:fld>
            <a:endParaRPr lang="en-GB"/>
          </a:p>
        </p:txBody>
      </p:sp>
    </p:spTree>
    <p:extLst>
      <p:ext uri="{BB962C8B-B14F-4D97-AF65-F5344CB8AC3E}">
        <p14:creationId xmlns:p14="http://schemas.microsoft.com/office/powerpoint/2010/main" val="3421312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clrChange>
              <a:clrFrom>
                <a:srgbClr val="FFFFFF"/>
              </a:clrFrom>
              <a:clrTo>
                <a:srgbClr val="FFFFFF">
                  <a:alpha val="0"/>
                </a:srgbClr>
              </a:clrTo>
            </a:clrChange>
          </a:blip>
          <a:srcRect l="12291" t="16173" r="25347" b="7777"/>
          <a:stretch/>
        </p:blipFill>
        <p:spPr>
          <a:xfrm>
            <a:off x="0" y="0"/>
            <a:ext cx="12192000" cy="6847478"/>
          </a:xfrm>
          <a:prstGeom prst="rect">
            <a:avLst/>
          </a:prstGeom>
        </p:spPr>
      </p:pic>
      <p:sp>
        <p:nvSpPr>
          <p:cNvPr id="2" name="Title 1"/>
          <p:cNvSpPr>
            <a:spLocks noGrp="1"/>
          </p:cNvSpPr>
          <p:nvPr>
            <p:ph type="ctrTitle"/>
          </p:nvPr>
        </p:nvSpPr>
        <p:spPr>
          <a:xfrm>
            <a:off x="1524000" y="1970088"/>
            <a:ext cx="9144000" cy="2387600"/>
          </a:xfrm>
        </p:spPr>
        <p:txBody>
          <a:bodyPr/>
          <a:lstStyle/>
          <a:p>
            <a:r>
              <a:rPr lang="en-GB" b="1" u="sng" dirty="0" smtClean="0">
                <a:latin typeface="Sassoon" panose="02000503040000090004" pitchFamily="2" charset="0"/>
              </a:rPr>
              <a:t>Ancient Egyptian</a:t>
            </a:r>
            <a:br>
              <a:rPr lang="en-GB" b="1" u="sng" dirty="0" smtClean="0">
                <a:latin typeface="Sassoon" panose="02000503040000090004" pitchFamily="2" charset="0"/>
              </a:rPr>
            </a:br>
            <a:r>
              <a:rPr lang="en-GB" b="1" u="sng" dirty="0" smtClean="0">
                <a:latin typeface="Sassoon" panose="02000503040000090004" pitchFamily="2" charset="0"/>
              </a:rPr>
              <a:t>Entertainment</a:t>
            </a:r>
            <a:endParaRPr lang="en-GB" b="1" u="sng" dirty="0">
              <a:latin typeface="Sassoon" panose="02000503040000090004" pitchFamily="2" charset="0"/>
            </a:endParaRPr>
          </a:p>
        </p:txBody>
      </p:sp>
    </p:spTree>
    <p:extLst>
      <p:ext uri="{BB962C8B-B14F-4D97-AF65-F5344CB8AC3E}">
        <p14:creationId xmlns:p14="http://schemas.microsoft.com/office/powerpoint/2010/main" val="269119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clrChange>
              <a:clrFrom>
                <a:srgbClr val="FFFFFF"/>
              </a:clrFrom>
              <a:clrTo>
                <a:srgbClr val="FFFFFF">
                  <a:alpha val="0"/>
                </a:srgbClr>
              </a:clrTo>
            </a:clrChange>
          </a:blip>
          <a:srcRect l="12291" t="16173" r="25347" b="7777"/>
          <a:stretch/>
        </p:blipFill>
        <p:spPr>
          <a:xfrm>
            <a:off x="0" y="0"/>
            <a:ext cx="12192000" cy="6847478"/>
          </a:xfrm>
          <a:prstGeom prst="rect">
            <a:avLst/>
          </a:prstGeom>
        </p:spPr>
      </p:pic>
      <p:sp>
        <p:nvSpPr>
          <p:cNvPr id="2" name="Title 1"/>
          <p:cNvSpPr>
            <a:spLocks noGrp="1"/>
          </p:cNvSpPr>
          <p:nvPr>
            <p:ph type="ctrTitle"/>
          </p:nvPr>
        </p:nvSpPr>
        <p:spPr>
          <a:xfrm>
            <a:off x="1600200" y="3111795"/>
            <a:ext cx="9144000" cy="1042988"/>
          </a:xfrm>
        </p:spPr>
        <p:txBody>
          <a:bodyPr>
            <a:noAutofit/>
          </a:bodyPr>
          <a:lstStyle/>
          <a:p>
            <a:r>
              <a:rPr lang="en-GB" sz="3000" dirty="0" smtClean="0">
                <a:latin typeface="Sassoon" panose="02000503040000090004" pitchFamily="2" charset="0"/>
              </a:rPr>
              <a:t>What forms of entertainment do we have today?</a:t>
            </a:r>
            <a:br>
              <a:rPr lang="en-GB" sz="3000" dirty="0" smtClean="0">
                <a:latin typeface="Sassoon" panose="02000503040000090004" pitchFamily="2" charset="0"/>
              </a:rPr>
            </a:br>
            <a:r>
              <a:rPr lang="en-GB" sz="3000" dirty="0">
                <a:latin typeface="Sassoon" panose="02000503040000090004" pitchFamily="2" charset="0"/>
              </a:rPr>
              <a:t/>
            </a:r>
            <a:br>
              <a:rPr lang="en-GB" sz="3000" dirty="0">
                <a:latin typeface="Sassoon" panose="02000503040000090004" pitchFamily="2" charset="0"/>
              </a:rPr>
            </a:br>
            <a:r>
              <a:rPr lang="en-GB" sz="3000" dirty="0" smtClean="0">
                <a:latin typeface="Sassoon" panose="02000503040000090004" pitchFamily="2" charset="0"/>
              </a:rPr>
              <a:t>Discuss in your groups.</a:t>
            </a:r>
            <a:endParaRPr lang="en-GB" sz="3000" dirty="0">
              <a:latin typeface="Sassoon" panose="02000503040000090004" pitchFamily="2" charset="0"/>
            </a:endParaRPr>
          </a:p>
        </p:txBody>
      </p:sp>
    </p:spTree>
    <p:extLst>
      <p:ext uri="{BB962C8B-B14F-4D97-AF65-F5344CB8AC3E}">
        <p14:creationId xmlns:p14="http://schemas.microsoft.com/office/powerpoint/2010/main" val="263608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clrChange>
              <a:clrFrom>
                <a:srgbClr val="FFFFFF"/>
              </a:clrFrom>
              <a:clrTo>
                <a:srgbClr val="FFFFFF">
                  <a:alpha val="0"/>
                </a:srgbClr>
              </a:clrTo>
            </a:clrChange>
          </a:blip>
          <a:srcRect l="12291" t="16173" r="25347" b="7777"/>
          <a:stretch/>
        </p:blipFill>
        <p:spPr>
          <a:xfrm>
            <a:off x="0" y="0"/>
            <a:ext cx="12192000" cy="6847478"/>
          </a:xfrm>
          <a:prstGeom prst="rect">
            <a:avLst/>
          </a:prstGeom>
        </p:spPr>
      </p:pic>
      <p:sp>
        <p:nvSpPr>
          <p:cNvPr id="2" name="Title 1"/>
          <p:cNvSpPr>
            <a:spLocks noGrp="1"/>
          </p:cNvSpPr>
          <p:nvPr>
            <p:ph type="ctrTitle"/>
          </p:nvPr>
        </p:nvSpPr>
        <p:spPr>
          <a:xfrm>
            <a:off x="890587" y="1809749"/>
            <a:ext cx="10410825" cy="3857626"/>
          </a:xfrm>
        </p:spPr>
        <p:txBody>
          <a:bodyPr>
            <a:normAutofit fontScale="90000"/>
          </a:bodyPr>
          <a:lstStyle/>
          <a:p>
            <a:r>
              <a:rPr lang="en-GB" sz="3300" dirty="0" smtClean="0">
                <a:latin typeface="Sassoon" panose="02000503040000090004" pitchFamily="2" charset="0"/>
              </a:rPr>
              <a:t>The Egyptians liked their entertainment like we like ours today.</a:t>
            </a:r>
            <a:br>
              <a:rPr lang="en-GB" sz="3300" dirty="0" smtClean="0">
                <a:latin typeface="Sassoon" panose="02000503040000090004" pitchFamily="2" charset="0"/>
              </a:rPr>
            </a:br>
            <a:r>
              <a:rPr lang="en-GB" sz="3300" dirty="0">
                <a:latin typeface="Sassoon" panose="02000503040000090004" pitchFamily="2" charset="0"/>
              </a:rPr>
              <a:t/>
            </a:r>
            <a:br>
              <a:rPr lang="en-GB" sz="3300" dirty="0">
                <a:latin typeface="Sassoon" panose="02000503040000090004" pitchFamily="2" charset="0"/>
              </a:rPr>
            </a:br>
            <a:r>
              <a:rPr lang="en-GB" sz="3300" dirty="0" smtClean="0">
                <a:latin typeface="Sassoon" panose="02000503040000090004" pitchFamily="2" charset="0"/>
              </a:rPr>
              <a:t>But some of it was very different to what we have.</a:t>
            </a:r>
            <a:br>
              <a:rPr lang="en-GB" sz="3300" dirty="0" smtClean="0">
                <a:latin typeface="Sassoon" panose="02000503040000090004" pitchFamily="2" charset="0"/>
              </a:rPr>
            </a:br>
            <a:r>
              <a:rPr lang="en-GB" sz="3300" dirty="0" smtClean="0">
                <a:latin typeface="Sassoon" panose="02000503040000090004" pitchFamily="2" charset="0"/>
              </a:rPr>
              <a:t/>
            </a:r>
            <a:br>
              <a:rPr lang="en-GB" sz="3300" dirty="0" smtClean="0">
                <a:latin typeface="Sassoon" panose="02000503040000090004" pitchFamily="2" charset="0"/>
              </a:rPr>
            </a:br>
            <a:r>
              <a:rPr lang="en-GB" sz="3300" dirty="0" smtClean="0">
                <a:latin typeface="Sassoon" panose="02000503040000090004" pitchFamily="2" charset="0"/>
              </a:rPr>
              <a:t>Do you think that they had electricity? </a:t>
            </a:r>
            <a:br>
              <a:rPr lang="en-GB" sz="3300" dirty="0" smtClean="0">
                <a:latin typeface="Sassoon" panose="02000503040000090004" pitchFamily="2" charset="0"/>
              </a:rPr>
            </a:br>
            <a:r>
              <a:rPr lang="en-GB" sz="3300" dirty="0" smtClean="0">
                <a:latin typeface="Sassoon" panose="02000503040000090004" pitchFamily="2" charset="0"/>
              </a:rPr>
              <a:t/>
            </a:r>
            <a:br>
              <a:rPr lang="en-GB" sz="3300" dirty="0" smtClean="0">
                <a:latin typeface="Sassoon" panose="02000503040000090004" pitchFamily="2" charset="0"/>
              </a:rPr>
            </a:br>
            <a:r>
              <a:rPr lang="en-GB" sz="3300" dirty="0" smtClean="0">
                <a:latin typeface="Sassoon" panose="02000503040000090004" pitchFamily="2" charset="0"/>
              </a:rPr>
              <a:t>What impact would that have on their forms of entertainment?</a:t>
            </a:r>
            <a:r>
              <a:rPr lang="en-GB" sz="3000" dirty="0">
                <a:latin typeface="Sassoon" panose="02000503040000090004" pitchFamily="2" charset="0"/>
              </a:rPr>
              <a:t/>
            </a:r>
            <a:br>
              <a:rPr lang="en-GB" sz="3000" dirty="0">
                <a:latin typeface="Sassoon" panose="02000503040000090004" pitchFamily="2" charset="0"/>
              </a:rPr>
            </a:br>
            <a:endParaRPr lang="en-GB" sz="3000" dirty="0">
              <a:latin typeface="Sassoon" panose="02000503040000090004" pitchFamily="2" charset="0"/>
            </a:endParaRPr>
          </a:p>
        </p:txBody>
      </p:sp>
    </p:spTree>
    <p:extLst>
      <p:ext uri="{BB962C8B-B14F-4D97-AF65-F5344CB8AC3E}">
        <p14:creationId xmlns:p14="http://schemas.microsoft.com/office/powerpoint/2010/main" val="1940717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clrChange>
              <a:clrFrom>
                <a:srgbClr val="FFFFFF"/>
              </a:clrFrom>
              <a:clrTo>
                <a:srgbClr val="FFFFFF">
                  <a:alpha val="0"/>
                </a:srgbClr>
              </a:clrTo>
            </a:clrChange>
          </a:blip>
          <a:srcRect l="12291" t="16173" r="25347" b="7777"/>
          <a:stretch/>
        </p:blipFill>
        <p:spPr>
          <a:xfrm>
            <a:off x="0" y="0"/>
            <a:ext cx="12192000" cy="6847478"/>
          </a:xfrm>
          <a:prstGeom prst="rect">
            <a:avLst/>
          </a:prstGeom>
        </p:spPr>
      </p:pic>
      <p:sp>
        <p:nvSpPr>
          <p:cNvPr id="5" name="TextBox 4"/>
          <p:cNvSpPr txBox="1"/>
          <p:nvPr/>
        </p:nvSpPr>
        <p:spPr>
          <a:xfrm>
            <a:off x="990600" y="962025"/>
            <a:ext cx="10239375" cy="553998"/>
          </a:xfrm>
          <a:prstGeom prst="rect">
            <a:avLst/>
          </a:prstGeom>
          <a:noFill/>
        </p:spPr>
        <p:txBody>
          <a:bodyPr wrap="square" rtlCol="0">
            <a:spAutoFit/>
          </a:bodyPr>
          <a:lstStyle/>
          <a:p>
            <a:r>
              <a:rPr lang="en-GB" sz="3000" dirty="0" smtClean="0">
                <a:latin typeface="Sassoon" panose="02000503040000090004" pitchFamily="2" charset="0"/>
              </a:rPr>
              <a:t>Here are some forms of their entertainment:</a:t>
            </a:r>
            <a:endParaRPr lang="en-GB" sz="3000" dirty="0">
              <a:latin typeface="Sassoon" panose="02000503040000090004" pitchFamily="2" charset="0"/>
            </a:endParaRPr>
          </a:p>
        </p:txBody>
      </p:sp>
      <p:sp>
        <p:nvSpPr>
          <p:cNvPr id="6" name="TextBox 5"/>
          <p:cNvSpPr txBox="1"/>
          <p:nvPr/>
        </p:nvSpPr>
        <p:spPr>
          <a:xfrm>
            <a:off x="976312" y="1609725"/>
            <a:ext cx="10239375" cy="4093428"/>
          </a:xfrm>
          <a:prstGeom prst="rect">
            <a:avLst/>
          </a:prstGeom>
          <a:noFill/>
        </p:spPr>
        <p:txBody>
          <a:bodyPr wrap="square" rtlCol="0">
            <a:spAutoFit/>
          </a:bodyPr>
          <a:lstStyle/>
          <a:p>
            <a:pPr marL="342900" lvl="0" indent="-342900">
              <a:buFont typeface="Arial" panose="020B0604020202020204" pitchFamily="34" charset="0"/>
              <a:buChar char="•"/>
            </a:pPr>
            <a:r>
              <a:rPr lang="en-GB" sz="2000" dirty="0" smtClean="0">
                <a:latin typeface="Sassoon" panose="02000503040000090004" pitchFamily="2" charset="0"/>
              </a:rPr>
              <a:t>Hunting</a:t>
            </a:r>
          </a:p>
          <a:p>
            <a:pPr lvl="0"/>
            <a:r>
              <a:rPr lang="en-GB" sz="2000" dirty="0" smtClean="0">
                <a:latin typeface="Sassoon" panose="02000503040000090004" pitchFamily="2" charset="0"/>
              </a:rPr>
              <a:t>Richer </a:t>
            </a:r>
            <a:r>
              <a:rPr lang="en-GB" sz="2000" dirty="0">
                <a:latin typeface="Sassoon" panose="02000503040000090004" pitchFamily="2" charset="0"/>
              </a:rPr>
              <a:t>people and the Pharaohs hunted dangerous animals like lions and hippos</a:t>
            </a:r>
            <a:r>
              <a:rPr lang="en-GB" sz="2000" dirty="0" smtClean="0">
                <a:latin typeface="Sassoon" panose="02000503040000090004" pitchFamily="2" charset="0"/>
              </a:rPr>
              <a:t>.</a:t>
            </a:r>
          </a:p>
          <a:p>
            <a:pPr lvl="0"/>
            <a:endParaRPr lang="en-GB" sz="2000" dirty="0">
              <a:latin typeface="Sassoon" panose="02000503040000090004" pitchFamily="2" charset="0"/>
            </a:endParaRPr>
          </a:p>
          <a:p>
            <a:pPr marL="342900" lvl="0" indent="-342900">
              <a:buFont typeface="Arial" panose="020B0604020202020204" pitchFamily="34" charset="0"/>
              <a:buChar char="•"/>
            </a:pPr>
            <a:r>
              <a:rPr lang="en-GB" sz="2000" dirty="0">
                <a:latin typeface="Sassoon" panose="02000503040000090004" pitchFamily="2" charset="0"/>
              </a:rPr>
              <a:t>Board </a:t>
            </a:r>
            <a:r>
              <a:rPr lang="en-GB" sz="2000" dirty="0" smtClean="0">
                <a:latin typeface="Sassoon" panose="02000503040000090004" pitchFamily="2" charset="0"/>
              </a:rPr>
              <a:t>games</a:t>
            </a:r>
          </a:p>
          <a:p>
            <a:pPr lvl="0"/>
            <a:r>
              <a:rPr lang="en-GB" sz="2000" dirty="0" smtClean="0">
                <a:latin typeface="Sassoon" panose="02000503040000090004" pitchFamily="2" charset="0"/>
              </a:rPr>
              <a:t>Played </a:t>
            </a:r>
            <a:r>
              <a:rPr lang="en-GB" sz="2000" dirty="0">
                <a:latin typeface="Sassoon" panose="02000503040000090004" pitchFamily="2" charset="0"/>
              </a:rPr>
              <a:t>by rich and poor, one of them, </a:t>
            </a:r>
            <a:r>
              <a:rPr lang="en-GB" sz="2000" dirty="0" err="1">
                <a:latin typeface="Sassoon" panose="02000503040000090004" pitchFamily="2" charset="0"/>
              </a:rPr>
              <a:t>Senet</a:t>
            </a:r>
            <a:r>
              <a:rPr lang="en-GB" sz="2000" dirty="0">
                <a:latin typeface="Sassoon" panose="02000503040000090004" pitchFamily="2" charset="0"/>
              </a:rPr>
              <a:t>, is thought to be over 5,000 years old and Pharaohs were often buried with </a:t>
            </a:r>
            <a:r>
              <a:rPr lang="en-GB" sz="2000" dirty="0" err="1">
                <a:latin typeface="Sassoon" panose="02000503040000090004" pitchFamily="2" charset="0"/>
              </a:rPr>
              <a:t>Senet</a:t>
            </a:r>
            <a:r>
              <a:rPr lang="en-GB" sz="2000" dirty="0">
                <a:latin typeface="Sassoon" panose="02000503040000090004" pitchFamily="2" charset="0"/>
              </a:rPr>
              <a:t> boards to keep them occupied on the </a:t>
            </a:r>
            <a:r>
              <a:rPr lang="en-GB" sz="2000" dirty="0" smtClean="0">
                <a:latin typeface="Sassoon" panose="02000503040000090004" pitchFamily="2" charset="0"/>
              </a:rPr>
              <a:t>afterlife</a:t>
            </a:r>
          </a:p>
          <a:p>
            <a:pPr lvl="0"/>
            <a:endParaRPr lang="en-GB" sz="2000" dirty="0">
              <a:latin typeface="Sassoon" panose="02000503040000090004" pitchFamily="2" charset="0"/>
            </a:endParaRPr>
          </a:p>
          <a:p>
            <a:pPr marL="342900" lvl="0" indent="-342900">
              <a:buFont typeface="Arial" panose="020B0604020202020204" pitchFamily="34" charset="0"/>
              <a:buChar char="•"/>
            </a:pPr>
            <a:r>
              <a:rPr lang="en-GB" sz="2000" dirty="0" smtClean="0">
                <a:latin typeface="Sassoon" panose="02000503040000090004" pitchFamily="2" charset="0"/>
              </a:rPr>
              <a:t>Sports</a:t>
            </a:r>
          </a:p>
          <a:p>
            <a:pPr lvl="0"/>
            <a:r>
              <a:rPr lang="en-GB" sz="2000" dirty="0" smtClean="0">
                <a:latin typeface="Sassoon" panose="02000503040000090004" pitchFamily="2" charset="0"/>
              </a:rPr>
              <a:t>The </a:t>
            </a:r>
            <a:r>
              <a:rPr lang="en-GB" sz="2000" dirty="0">
                <a:latin typeface="Sassoon" panose="02000503040000090004" pitchFamily="2" charset="0"/>
              </a:rPr>
              <a:t>Egyptians enjoyed physical sports like wrestling which prepared them to be soldiers. They also enjoyed chariot </a:t>
            </a:r>
            <a:r>
              <a:rPr lang="en-GB" sz="2000" dirty="0" smtClean="0">
                <a:latin typeface="Sassoon" panose="02000503040000090004" pitchFamily="2" charset="0"/>
              </a:rPr>
              <a:t>racing. </a:t>
            </a:r>
          </a:p>
          <a:p>
            <a:pPr lvl="0"/>
            <a:r>
              <a:rPr lang="en-GB" sz="2000" dirty="0" smtClean="0">
                <a:latin typeface="Sassoon" panose="02000503040000090004" pitchFamily="2" charset="0"/>
              </a:rPr>
              <a:t>Which other civilisation liked chariot racing?</a:t>
            </a:r>
          </a:p>
          <a:p>
            <a:pPr lvl="0"/>
            <a:endParaRPr lang="en-GB" sz="2000" dirty="0">
              <a:latin typeface="Sassoon" panose="02000503040000090004" pitchFamily="2" charset="0"/>
            </a:endParaRPr>
          </a:p>
        </p:txBody>
      </p:sp>
    </p:spTree>
    <p:extLst>
      <p:ext uri="{BB962C8B-B14F-4D97-AF65-F5344CB8AC3E}">
        <p14:creationId xmlns:p14="http://schemas.microsoft.com/office/powerpoint/2010/main" val="75994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clrChange>
              <a:clrFrom>
                <a:srgbClr val="FFFFFF"/>
              </a:clrFrom>
              <a:clrTo>
                <a:srgbClr val="FFFFFF">
                  <a:alpha val="0"/>
                </a:srgbClr>
              </a:clrTo>
            </a:clrChange>
          </a:blip>
          <a:srcRect l="12291" t="16173" r="25347" b="7777"/>
          <a:stretch/>
        </p:blipFill>
        <p:spPr>
          <a:xfrm>
            <a:off x="0" y="0"/>
            <a:ext cx="12192000" cy="6847478"/>
          </a:xfrm>
          <a:prstGeom prst="rect">
            <a:avLst/>
          </a:prstGeom>
        </p:spPr>
      </p:pic>
      <p:sp>
        <p:nvSpPr>
          <p:cNvPr id="5" name="TextBox 4"/>
          <p:cNvSpPr txBox="1"/>
          <p:nvPr/>
        </p:nvSpPr>
        <p:spPr>
          <a:xfrm>
            <a:off x="990600" y="962025"/>
            <a:ext cx="10239375" cy="553998"/>
          </a:xfrm>
          <a:prstGeom prst="rect">
            <a:avLst/>
          </a:prstGeom>
          <a:noFill/>
        </p:spPr>
        <p:txBody>
          <a:bodyPr wrap="square" rtlCol="0">
            <a:spAutoFit/>
          </a:bodyPr>
          <a:lstStyle/>
          <a:p>
            <a:r>
              <a:rPr lang="en-GB" sz="3000" dirty="0" smtClean="0">
                <a:latin typeface="Sassoon" panose="02000503040000090004" pitchFamily="2" charset="0"/>
              </a:rPr>
              <a:t>Here are some forms of their entertainment:</a:t>
            </a:r>
            <a:endParaRPr lang="en-GB" sz="3000" dirty="0">
              <a:latin typeface="Sassoon" panose="02000503040000090004" pitchFamily="2" charset="0"/>
            </a:endParaRPr>
          </a:p>
        </p:txBody>
      </p:sp>
      <p:sp>
        <p:nvSpPr>
          <p:cNvPr id="6" name="TextBox 5"/>
          <p:cNvSpPr txBox="1"/>
          <p:nvPr/>
        </p:nvSpPr>
        <p:spPr>
          <a:xfrm>
            <a:off x="976312" y="1609725"/>
            <a:ext cx="10239375" cy="4093428"/>
          </a:xfrm>
          <a:prstGeom prst="rect">
            <a:avLst/>
          </a:prstGeom>
          <a:noFill/>
        </p:spPr>
        <p:txBody>
          <a:bodyPr wrap="square" rtlCol="0">
            <a:spAutoFit/>
          </a:bodyPr>
          <a:lstStyle/>
          <a:p>
            <a:pPr marL="342900" lvl="0" indent="-342900">
              <a:buFont typeface="Arial" panose="020B0604020202020204" pitchFamily="34" charset="0"/>
              <a:buChar char="•"/>
            </a:pPr>
            <a:r>
              <a:rPr lang="en-GB" sz="2000" dirty="0" smtClean="0">
                <a:latin typeface="Sassoon" panose="02000503040000090004" pitchFamily="2" charset="0"/>
              </a:rPr>
              <a:t>Storytelling</a:t>
            </a:r>
          </a:p>
          <a:p>
            <a:pPr lvl="0"/>
            <a:r>
              <a:rPr lang="en-GB" sz="2000" dirty="0" smtClean="0">
                <a:latin typeface="Sassoon" panose="02000503040000090004" pitchFamily="2" charset="0"/>
              </a:rPr>
              <a:t>Storytellers could entertain audiences for hours with heroic tales of the gods and their endeavours. Storytellers were well trained and were great performers.</a:t>
            </a:r>
          </a:p>
          <a:p>
            <a:pPr lvl="0"/>
            <a:endParaRPr lang="en-GB" sz="2000" dirty="0" smtClean="0">
              <a:latin typeface="Sassoon" panose="02000503040000090004" pitchFamily="2" charset="0"/>
            </a:endParaRPr>
          </a:p>
          <a:p>
            <a:pPr marL="342900" lvl="0" indent="-342900">
              <a:buFont typeface="Arial" panose="020B0604020202020204" pitchFamily="34" charset="0"/>
              <a:buChar char="•"/>
            </a:pPr>
            <a:r>
              <a:rPr lang="en-GB" sz="2000" dirty="0" smtClean="0">
                <a:latin typeface="Sassoon" panose="02000503040000090004" pitchFamily="2" charset="0"/>
              </a:rPr>
              <a:t>Water sports </a:t>
            </a:r>
          </a:p>
          <a:p>
            <a:pPr lvl="0"/>
            <a:r>
              <a:rPr lang="en-GB" sz="2000" dirty="0" smtClean="0">
                <a:latin typeface="Sassoon" panose="02000503040000090004" pitchFamily="2" charset="0"/>
              </a:rPr>
              <a:t>Living close to the Nile, lots of Egyptians were great swimmers and took part in a variety of water sports like rowing or challenging the waves of the Nile in a boat.</a:t>
            </a:r>
          </a:p>
          <a:p>
            <a:pPr lvl="0"/>
            <a:endParaRPr lang="en-GB" sz="2000" dirty="0" smtClean="0">
              <a:latin typeface="Sassoon" panose="02000503040000090004" pitchFamily="2" charset="0"/>
            </a:endParaRPr>
          </a:p>
          <a:p>
            <a:pPr marL="342900" lvl="0" indent="-342900">
              <a:buFont typeface="Arial" panose="020B0604020202020204" pitchFamily="34" charset="0"/>
              <a:buChar char="•"/>
            </a:pPr>
            <a:r>
              <a:rPr lang="en-GB" sz="2000" dirty="0" smtClean="0">
                <a:latin typeface="Sassoon" panose="02000503040000090004" pitchFamily="2" charset="0"/>
              </a:rPr>
              <a:t>Parties</a:t>
            </a:r>
          </a:p>
          <a:p>
            <a:pPr lvl="0"/>
            <a:r>
              <a:rPr lang="en-GB" sz="2000" dirty="0" smtClean="0">
                <a:latin typeface="Sassoon" panose="02000503040000090004" pitchFamily="2" charset="0"/>
              </a:rPr>
              <a:t>The rich often held lavish parties which involved music and dancers, both male and female. The Egyptians played instruments like flutes, lyres (like a guitar) and harps. Parties could show off how rich and powerful you were.</a:t>
            </a:r>
          </a:p>
          <a:p>
            <a:pPr lvl="0"/>
            <a:endParaRPr lang="en-GB" sz="2000" dirty="0">
              <a:latin typeface="Sassoon" panose="02000503040000090004" pitchFamily="2" charset="0"/>
            </a:endParaRPr>
          </a:p>
        </p:txBody>
      </p:sp>
    </p:spTree>
    <p:extLst>
      <p:ext uri="{BB962C8B-B14F-4D97-AF65-F5344CB8AC3E}">
        <p14:creationId xmlns:p14="http://schemas.microsoft.com/office/powerpoint/2010/main" val="378536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clrChange>
              <a:clrFrom>
                <a:srgbClr val="FFFFFF"/>
              </a:clrFrom>
              <a:clrTo>
                <a:srgbClr val="FFFFFF">
                  <a:alpha val="0"/>
                </a:srgbClr>
              </a:clrTo>
            </a:clrChange>
          </a:blip>
          <a:srcRect l="12291" t="16173" r="25347" b="7777"/>
          <a:stretch/>
        </p:blipFill>
        <p:spPr>
          <a:xfrm>
            <a:off x="0" y="0"/>
            <a:ext cx="12192000" cy="6847478"/>
          </a:xfrm>
          <a:prstGeom prst="rect">
            <a:avLst/>
          </a:prstGeom>
        </p:spPr>
      </p:pic>
      <p:sp>
        <p:nvSpPr>
          <p:cNvPr id="5" name="TextBox 4"/>
          <p:cNvSpPr txBox="1"/>
          <p:nvPr/>
        </p:nvSpPr>
        <p:spPr>
          <a:xfrm>
            <a:off x="990600" y="962025"/>
            <a:ext cx="10239375" cy="553998"/>
          </a:xfrm>
          <a:prstGeom prst="rect">
            <a:avLst/>
          </a:prstGeom>
          <a:noFill/>
        </p:spPr>
        <p:txBody>
          <a:bodyPr wrap="square" rtlCol="0">
            <a:spAutoFit/>
          </a:bodyPr>
          <a:lstStyle/>
          <a:p>
            <a:r>
              <a:rPr lang="en-GB" sz="3000" dirty="0" smtClean="0">
                <a:latin typeface="Sassoon" panose="02000503040000090004" pitchFamily="2" charset="0"/>
              </a:rPr>
              <a:t>Your task!</a:t>
            </a:r>
            <a:endParaRPr lang="en-GB" sz="3000" dirty="0">
              <a:latin typeface="Sassoon" panose="02000503040000090004" pitchFamily="2" charset="0"/>
            </a:endParaRPr>
          </a:p>
        </p:txBody>
      </p:sp>
      <p:sp>
        <p:nvSpPr>
          <p:cNvPr id="6" name="TextBox 5"/>
          <p:cNvSpPr txBox="1"/>
          <p:nvPr/>
        </p:nvSpPr>
        <p:spPr>
          <a:xfrm>
            <a:off x="976312" y="1924050"/>
            <a:ext cx="10239375" cy="3785652"/>
          </a:xfrm>
          <a:prstGeom prst="rect">
            <a:avLst/>
          </a:prstGeom>
          <a:noFill/>
        </p:spPr>
        <p:txBody>
          <a:bodyPr wrap="square" rtlCol="0">
            <a:spAutoFit/>
          </a:bodyPr>
          <a:lstStyle/>
          <a:p>
            <a:pPr marL="342900" lvl="0" indent="-342900">
              <a:buFont typeface="Arial" panose="020B0604020202020204" pitchFamily="34" charset="0"/>
              <a:buChar char="•"/>
            </a:pPr>
            <a:r>
              <a:rPr lang="en-GB" sz="2000" dirty="0" smtClean="0">
                <a:latin typeface="Sassoon" panose="02000503040000090004" pitchFamily="2" charset="0"/>
              </a:rPr>
              <a:t>You are going to plan your own Ancient Egyptian Pharaoh’s Party!</a:t>
            </a:r>
          </a:p>
          <a:p>
            <a:pPr marL="342900" lvl="0" indent="-342900">
              <a:buFont typeface="Arial" panose="020B0604020202020204" pitchFamily="34" charset="0"/>
              <a:buChar char="•"/>
            </a:pPr>
            <a:endParaRPr lang="en-GB" sz="2000" dirty="0">
              <a:latin typeface="Sassoon" panose="02000503040000090004" pitchFamily="2" charset="0"/>
            </a:endParaRPr>
          </a:p>
          <a:p>
            <a:pPr marL="342900" lvl="0" indent="-342900">
              <a:buFont typeface="Arial" panose="020B0604020202020204" pitchFamily="34" charset="0"/>
              <a:buChar char="•"/>
            </a:pPr>
            <a:r>
              <a:rPr lang="en-GB" sz="2000" dirty="0" smtClean="0">
                <a:latin typeface="Sassoon" panose="02000503040000090004" pitchFamily="2" charset="0"/>
              </a:rPr>
              <a:t>You are going to have a budget that you CANNOT go over, otherwise the gods will be very angry with you!</a:t>
            </a:r>
          </a:p>
          <a:p>
            <a:pPr marL="342900" lvl="0" indent="-342900">
              <a:buFont typeface="Arial" panose="020B0604020202020204" pitchFamily="34" charset="0"/>
              <a:buChar char="•"/>
            </a:pPr>
            <a:endParaRPr lang="en-GB" sz="2000" dirty="0">
              <a:latin typeface="Sassoon" panose="02000503040000090004" pitchFamily="2" charset="0"/>
            </a:endParaRPr>
          </a:p>
          <a:p>
            <a:pPr marL="342900" lvl="0" indent="-342900">
              <a:buFont typeface="Arial" panose="020B0604020202020204" pitchFamily="34" charset="0"/>
              <a:buChar char="•"/>
            </a:pPr>
            <a:r>
              <a:rPr lang="en-GB" sz="2000" dirty="0" smtClean="0">
                <a:latin typeface="Sassoon" panose="02000503040000090004" pitchFamily="2" charset="0"/>
              </a:rPr>
              <a:t>This party has the be THE BEST party around, so think carefully about what you want and what is most important to you.</a:t>
            </a:r>
          </a:p>
          <a:p>
            <a:pPr marL="342900" lvl="0" indent="-342900">
              <a:buFont typeface="Arial" panose="020B0604020202020204" pitchFamily="34" charset="0"/>
              <a:buChar char="•"/>
            </a:pPr>
            <a:endParaRPr lang="en-GB" sz="2000" dirty="0">
              <a:latin typeface="Sassoon" panose="02000503040000090004" pitchFamily="2" charset="0"/>
            </a:endParaRPr>
          </a:p>
          <a:p>
            <a:pPr marL="342900" lvl="0" indent="-342900">
              <a:buFont typeface="Arial" panose="020B0604020202020204" pitchFamily="34" charset="0"/>
              <a:buChar char="•"/>
            </a:pPr>
            <a:r>
              <a:rPr lang="en-GB" sz="2000" dirty="0" smtClean="0">
                <a:latin typeface="Sassoon" panose="02000503040000090004" pitchFamily="2" charset="0"/>
              </a:rPr>
              <a:t>We will link this to some of the information you have already covered such as social status, currency, food and now entertainment.</a:t>
            </a:r>
          </a:p>
          <a:p>
            <a:pPr marL="342900" lvl="0" indent="-342900">
              <a:buFont typeface="Arial" panose="020B0604020202020204" pitchFamily="34" charset="0"/>
              <a:buChar char="•"/>
            </a:pPr>
            <a:endParaRPr lang="en-GB" sz="2000" dirty="0">
              <a:latin typeface="Sassoon" panose="02000503040000090004" pitchFamily="2" charset="0"/>
            </a:endParaRPr>
          </a:p>
          <a:p>
            <a:pPr marL="342900" lvl="0" indent="-342900">
              <a:buFont typeface="Arial" panose="020B0604020202020204" pitchFamily="34" charset="0"/>
              <a:buChar char="•"/>
            </a:pPr>
            <a:r>
              <a:rPr lang="en-GB" sz="2000" dirty="0" smtClean="0">
                <a:latin typeface="Sassoon" panose="02000503040000090004" pitchFamily="2" charset="0"/>
              </a:rPr>
              <a:t>Let’s look at the Instruction sheet in your Party Pack together.</a:t>
            </a:r>
            <a:endParaRPr lang="en-GB" sz="2000" dirty="0">
              <a:latin typeface="Sassoon" panose="02000503040000090004" pitchFamily="2" charset="0"/>
            </a:endParaRPr>
          </a:p>
        </p:txBody>
      </p:sp>
    </p:spTree>
    <p:extLst>
      <p:ext uri="{BB962C8B-B14F-4D97-AF65-F5344CB8AC3E}">
        <p14:creationId xmlns:p14="http://schemas.microsoft.com/office/powerpoint/2010/main" val="99672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324</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Sassoon</vt:lpstr>
      <vt:lpstr>Office Theme</vt:lpstr>
      <vt:lpstr>Ancient Egyptian Entertainment</vt:lpstr>
      <vt:lpstr>What forms of entertainment do we have today?  Discuss in your groups.</vt:lpstr>
      <vt:lpstr>The Egyptians liked their entertainment like we like ours today.  But some of it was very different to what we have.  Do you think that they had electricity?   What impact would that have on their forms of entertainment?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Egyptian Entertainment</dc:title>
  <dc:creator>Glenn Carter</dc:creator>
  <cp:lastModifiedBy>Glenn Carter</cp:lastModifiedBy>
  <cp:revision>2</cp:revision>
  <dcterms:created xsi:type="dcterms:W3CDTF">2019-04-18T13:07:21Z</dcterms:created>
  <dcterms:modified xsi:type="dcterms:W3CDTF">2019-04-18T13:23:38Z</dcterms:modified>
</cp:coreProperties>
</file>